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10"/>
  </p:notesMasterIdLst>
  <p:sldIdLst>
    <p:sldId id="256" r:id="rId2"/>
    <p:sldId id="257" r:id="rId3"/>
    <p:sldId id="258" r:id="rId4"/>
    <p:sldId id="263" r:id="rId5"/>
    <p:sldId id="259" r:id="rId6"/>
    <p:sldId id="264"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13" autoAdjust="0"/>
  </p:normalViewPr>
  <p:slideViewPr>
    <p:cSldViewPr snapToGrid="0" snapToObjects="1">
      <p:cViewPr varScale="1">
        <p:scale>
          <a:sx n="65" d="100"/>
          <a:sy n="65"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D6A5C-05B2-6344-8C48-5BA3A893C463}"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BE693-DE37-F745-872C-EDE916556F96}" type="slidenum">
              <a:rPr lang="en-US" smtClean="0"/>
              <a:t>‹#›</a:t>
            </a:fld>
            <a:endParaRPr lang="en-US"/>
          </a:p>
        </p:txBody>
      </p:sp>
    </p:spTree>
    <p:extLst>
      <p:ext uri="{BB962C8B-B14F-4D97-AF65-F5344CB8AC3E}">
        <p14:creationId xmlns:p14="http://schemas.microsoft.com/office/powerpoint/2010/main" val="36506744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Welcome to Budgeting 101!</a:t>
            </a:r>
          </a:p>
          <a:p>
            <a:r>
              <a:rPr lang="en-US" baseline="0" dirty="0" smtClean="0"/>
              <a:t>Do you have a budget? Do you even know how much money you spend monthly? Per Semester? Annually? </a:t>
            </a:r>
          </a:p>
          <a:p>
            <a:r>
              <a:rPr lang="en-US" baseline="0" dirty="0" smtClean="0"/>
              <a:t>If not, then that’s your first mistake. Take time and write down what you spend money on for an entire month then analyze.  </a:t>
            </a:r>
          </a:p>
          <a:p>
            <a:r>
              <a:rPr lang="en-US" baseline="0" dirty="0" smtClean="0"/>
              <a:t>Trust me, it will save you a lot of headaches in the future.</a:t>
            </a:r>
          </a:p>
        </p:txBody>
      </p:sp>
      <p:sp>
        <p:nvSpPr>
          <p:cNvPr id="4" name="Slide Number Placeholder 3"/>
          <p:cNvSpPr>
            <a:spLocks noGrp="1"/>
          </p:cNvSpPr>
          <p:nvPr>
            <p:ph type="sldNum" sz="quarter" idx="10"/>
          </p:nvPr>
        </p:nvSpPr>
        <p:spPr/>
        <p:txBody>
          <a:bodyPr/>
          <a:lstStyle/>
          <a:p>
            <a:fld id="{27CBE693-DE37-F745-872C-EDE916556F96}" type="slidenum">
              <a:rPr lang="en-US" smtClean="0"/>
              <a:t>1</a:t>
            </a:fld>
            <a:endParaRPr lang="en-US"/>
          </a:p>
        </p:txBody>
      </p:sp>
    </p:spTree>
    <p:extLst>
      <p:ext uri="{BB962C8B-B14F-4D97-AF65-F5344CB8AC3E}">
        <p14:creationId xmlns:p14="http://schemas.microsoft.com/office/powerpoint/2010/main" val="390416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2</a:t>
            </a:fld>
            <a:endParaRPr lang="en-US"/>
          </a:p>
        </p:txBody>
      </p:sp>
    </p:spTree>
    <p:extLst>
      <p:ext uri="{BB962C8B-B14F-4D97-AF65-F5344CB8AC3E}">
        <p14:creationId xmlns:p14="http://schemas.microsoft.com/office/powerpoint/2010/main" val="341874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Income:</a:t>
            </a:r>
            <a:r>
              <a:rPr lang="en-US" baseline="0" dirty="0" smtClean="0"/>
              <a:t> where are you getting money? Work, parents, savings, student aid?</a:t>
            </a:r>
          </a:p>
          <a:p>
            <a:r>
              <a:rPr lang="en-US" baseline="0" dirty="0" smtClean="0"/>
              <a:t>Expenditures: what are you buying and what is a need vs. what do you want.</a:t>
            </a:r>
          </a:p>
          <a:p>
            <a:r>
              <a:rPr lang="en-US" baseline="0" dirty="0" smtClean="0"/>
              <a:t>Needs vs Wants.  Sounds self explanatory right?  WRONG.  This is the biggest thing people struggle with.  Do I have to have the latest Smartphone or could I use an outdated mobile phone?  Do I have to have a new suit or could I borrow one?</a:t>
            </a:r>
          </a:p>
          <a:p>
            <a:r>
              <a:rPr lang="en-US" baseline="0" dirty="0" smtClean="0"/>
              <a:t>Future expenditures: Should you spend your extra money on that bike you have been wanting for the past year?  Or would it be better to save in case you need new tires because winter is coming and you want to be able to stop.</a:t>
            </a:r>
          </a:p>
          <a:p>
            <a:r>
              <a:rPr lang="en-US" baseline="0" dirty="0" smtClean="0"/>
              <a:t>Emergencies: No one ever plans to go to the ER but it sure does cost!   </a:t>
            </a:r>
          </a:p>
          <a:p>
            <a:r>
              <a:rPr lang="en-US" baseline="0" dirty="0" smtClean="0"/>
              <a:t>Short term and long term planning:   Short term is month to year planning: expenses like rent, utilities, groceries.  Long term is anything more than one year like paying off student loans, owing your own home, retirement.</a:t>
            </a:r>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3</a:t>
            </a:fld>
            <a:endParaRPr lang="en-US"/>
          </a:p>
        </p:txBody>
      </p:sp>
    </p:spTree>
    <p:extLst>
      <p:ext uri="{BB962C8B-B14F-4D97-AF65-F5344CB8AC3E}">
        <p14:creationId xmlns:p14="http://schemas.microsoft.com/office/powerpoint/2010/main" val="48724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Average debt</a:t>
            </a:r>
            <a:r>
              <a:rPr lang="en-US" baseline="0" dirty="0" smtClean="0"/>
              <a:t> is growing each year too!</a:t>
            </a:r>
          </a:p>
          <a:p>
            <a:r>
              <a:rPr lang="en-US" dirty="0" smtClean="0"/>
              <a:t>The best</a:t>
            </a:r>
            <a:r>
              <a:rPr lang="en-US" baseline="0" dirty="0" smtClean="0"/>
              <a:t> part about not being in debt: as well helping the economy, it also is a huge relief to not owe anyone money. It will make life easier!</a:t>
            </a:r>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4</a:t>
            </a:fld>
            <a:endParaRPr lang="en-US"/>
          </a:p>
        </p:txBody>
      </p:sp>
    </p:spTree>
    <p:extLst>
      <p:ext uri="{BB962C8B-B14F-4D97-AF65-F5344CB8AC3E}">
        <p14:creationId xmlns:p14="http://schemas.microsoft.com/office/powerpoint/2010/main" val="40538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my personal budget diary. As you can see, I am over budget and this was only 1 month.  I didn't stick with my goal </a:t>
            </a:r>
            <a:r>
              <a:rPr lang="en-US" baseline="0" dirty="0" smtClean="0">
                <a:sym typeface="Wingdings" panose="05000000000000000000" pitchFamily="2" charset="2"/>
              </a:rPr>
              <a:t></a:t>
            </a:r>
          </a:p>
          <a:p>
            <a:r>
              <a:rPr lang="en-US" dirty="0" smtClean="0"/>
              <a:t>So what do I personally think of my budget? </a:t>
            </a:r>
          </a:p>
          <a:p>
            <a:endParaRPr lang="en-US" dirty="0" smtClean="0"/>
          </a:p>
          <a:p>
            <a:pPr marL="228600" indent="-228600">
              <a:buAutoNum type="arabicPeriod"/>
            </a:pPr>
            <a:r>
              <a:rPr lang="en-US" dirty="0" smtClean="0"/>
              <a:t>I eat out too much. Going to the grocery store is so much cheaper.</a:t>
            </a:r>
            <a:r>
              <a:rPr lang="en-US" baseline="0" dirty="0" smtClean="0"/>
              <a:t> </a:t>
            </a:r>
          </a:p>
          <a:p>
            <a:pPr marL="228600" indent="-228600">
              <a:buAutoNum type="arabicPeriod"/>
            </a:pPr>
            <a:r>
              <a:rPr lang="en-US" baseline="0" dirty="0" smtClean="0"/>
              <a:t>This month was expensive in terms of gas. I took many trips out of the city and I should have paid more attention to the other things I was buying.  </a:t>
            </a:r>
          </a:p>
          <a:p>
            <a:pPr marL="228600" indent="-228600">
              <a:buAutoNum type="arabicPeriod"/>
            </a:pPr>
            <a:r>
              <a:rPr lang="en-US" baseline="0" dirty="0" smtClean="0"/>
              <a:t>My clothing expenditures were not really necessary; while I still like everything I bought, I did not NEED it all.</a:t>
            </a:r>
          </a:p>
          <a:p>
            <a:pPr marL="228600" indent="-228600">
              <a:buAutoNum type="arabicPeriod"/>
            </a:pPr>
            <a:endParaRPr lang="en-US" baseline="0" dirty="0" smtClean="0"/>
          </a:p>
          <a:p>
            <a:pPr marL="0" indent="0">
              <a:buNone/>
            </a:pPr>
            <a:r>
              <a:rPr lang="en-US" baseline="0" dirty="0" smtClean="0"/>
              <a:t>So how can I get under? Analyze before I spend. I should have prioritized the money for gas for my trips instead of buying the boots I really wanted.  Instead of getting McDonalds I should have bought a box of pasta which will last me 5x as long.</a:t>
            </a:r>
          </a:p>
          <a:p>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5</a:t>
            </a:fld>
            <a:endParaRPr lang="en-US"/>
          </a:p>
        </p:txBody>
      </p:sp>
    </p:spTree>
    <p:extLst>
      <p:ext uri="{BB962C8B-B14F-4D97-AF65-F5344CB8AC3E}">
        <p14:creationId xmlns:p14="http://schemas.microsoft.com/office/powerpoint/2010/main" val="1659954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who cares if you are over budget??? There are some serious short term and life long consequences that could happen to YOU! </a:t>
            </a:r>
          </a:p>
          <a:p>
            <a:r>
              <a:rPr lang="en-US" baseline="0" dirty="0" smtClean="0"/>
              <a:t>If you don’t pay your tuition bill on time you are charged a $10 late fee, plus a 1% finance charge on your remaining balance. </a:t>
            </a:r>
          </a:p>
          <a:p>
            <a:r>
              <a:rPr lang="en-US" baseline="0" dirty="0" smtClean="0"/>
              <a:t>What would happen if you were to need to go to the emergency room. Sure, some people have insurance but how would you afford a $500+ bill if you are already spending more than your income can support?</a:t>
            </a:r>
          </a:p>
          <a:p>
            <a:r>
              <a:rPr lang="en-US" baseline="0" dirty="0" smtClean="0"/>
              <a:t>Most college students don’t think it could happen to them, but bankruptcy and low credit scores are a real thing.  Managing your money right in college will help you know how to manage your money better afterwards.  Keep your life debt free and remember…if you declare bankruptcy, student loans DO NOT go away, you still have to pay them back! </a:t>
            </a:r>
          </a:p>
          <a:p>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6</a:t>
            </a:fld>
            <a:endParaRPr lang="en-US"/>
          </a:p>
        </p:txBody>
      </p:sp>
    </p:spTree>
    <p:extLst>
      <p:ext uri="{BB962C8B-B14F-4D97-AF65-F5344CB8AC3E}">
        <p14:creationId xmlns:p14="http://schemas.microsoft.com/office/powerpoint/2010/main" val="416700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here are some useful tools</a:t>
            </a:r>
          </a:p>
          <a:p>
            <a:pPr marL="228600" indent="-228600">
              <a:buAutoNum type="arabicPeriod"/>
            </a:pPr>
            <a:r>
              <a:rPr lang="en-US" baseline="0" dirty="0" smtClean="0"/>
              <a:t>Do you have a bank account? Maybe a checking and savings account? Or do you just use a bank for your debit card? Most banks have online budgeting tools that you can use that are directly connected to your account(s). These show everything from a pie chart of ways you spend and what you spend on to analyzing your spending patterns and they are easily source for you to use to put together your own budgeting diary (if most everything you spend money on is through your bank)</a:t>
            </a:r>
          </a:p>
          <a:p>
            <a:pPr marL="228600" indent="-228600">
              <a:buAutoNum type="arabicPeriod"/>
            </a:pPr>
            <a:r>
              <a:rPr lang="en-US" baseline="0" dirty="0" smtClean="0"/>
              <a:t>Keep your budget where you can easily find it.  There are many apps out there you can put on your phone.</a:t>
            </a:r>
          </a:p>
          <a:p>
            <a:pPr marL="228600" indent="-228600">
              <a:buAutoNum type="arabicPeriod"/>
            </a:pPr>
            <a:r>
              <a:rPr lang="en-US" baseline="0" dirty="0" smtClean="0"/>
              <a:t>Wanting to get a new jacket for the winter time? Maybe it will be on sale in 2 weeks. Give yourself time to analyze the decision.  </a:t>
            </a:r>
          </a:p>
          <a:p>
            <a:pPr marL="228600" indent="-228600">
              <a:buAutoNum type="arabicPeriod"/>
            </a:pPr>
            <a:r>
              <a:rPr lang="en-US" baseline="0" dirty="0" smtClean="0"/>
              <a:t>Write down a personal allowance. This may include specific groceries you allow yourself to buy or even just how much extra cash you will give yourself to buy want items every week. This is all based off your own budget.</a:t>
            </a:r>
          </a:p>
          <a:p>
            <a:pPr marL="0" indent="0">
              <a:buNone/>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What I have been doing the past month is only using cash. I have pulled out the amount that I am allowing myself this month If I don’t have the money for the new boots, how do I even go out of my budget a purchase them? I CAN’T!</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7</a:t>
            </a:fld>
            <a:endParaRPr lang="en-US"/>
          </a:p>
        </p:txBody>
      </p:sp>
    </p:spTree>
    <p:extLst>
      <p:ext uri="{BB962C8B-B14F-4D97-AF65-F5344CB8AC3E}">
        <p14:creationId xmlns:p14="http://schemas.microsoft.com/office/powerpoint/2010/main" val="222967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purpose of this PowerPoint is to get you to think more about your money and how you spend it.</a:t>
            </a:r>
            <a:r>
              <a:rPr lang="en-US" baseline="0" dirty="0" smtClean="0"/>
              <a:t> Keep in mind that things will happen that you cannot control and having the knowledge and ability to plan for disaster is a great skill set.  Start thinking about the future after graduation and the importance of knowing how to manage your money right off the bat. Budgeting correctly and putting that into action will ensure being able to pay off those student loans in less time, with less interest, as well as being well equipped for the future.</a:t>
            </a:r>
            <a:endParaRPr lang="en-US" dirty="0"/>
          </a:p>
        </p:txBody>
      </p:sp>
      <p:sp>
        <p:nvSpPr>
          <p:cNvPr id="4" name="Slide Number Placeholder 3"/>
          <p:cNvSpPr>
            <a:spLocks noGrp="1"/>
          </p:cNvSpPr>
          <p:nvPr>
            <p:ph type="sldNum" sz="quarter" idx="10"/>
          </p:nvPr>
        </p:nvSpPr>
        <p:spPr/>
        <p:txBody>
          <a:bodyPr/>
          <a:lstStyle/>
          <a:p>
            <a:fld id="{27CBE693-DE37-F745-872C-EDE916556F96}" type="slidenum">
              <a:rPr lang="en-US" smtClean="0"/>
              <a:t>8</a:t>
            </a:fld>
            <a:endParaRPr lang="en-US"/>
          </a:p>
        </p:txBody>
      </p:sp>
    </p:spTree>
    <p:extLst>
      <p:ext uri="{BB962C8B-B14F-4D97-AF65-F5344CB8AC3E}">
        <p14:creationId xmlns:p14="http://schemas.microsoft.com/office/powerpoint/2010/main" val="269566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F8258C-9B40-9E4A-9063-74FBF9BF2E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8258C-9B40-9E4A-9063-74FBF9BF2E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8258C-9B40-9E4A-9063-74FBF9BF2E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F8258C-9B40-9E4A-9063-74FBF9BF2E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EF8258C-9B40-9E4A-9063-74FBF9BF2E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F8258C-9B40-9E4A-9063-74FBF9BF2E4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CEA4B-44A9-6B47-91F3-1A6DA6DCCEF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F8258C-9B40-9E4A-9063-74FBF9BF2E43}"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F8258C-9B40-9E4A-9063-74FBF9BF2E43}"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8258C-9B40-9E4A-9063-74FBF9BF2E43}"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EF8258C-9B40-9E4A-9063-74FBF9BF2E43}" type="datetimeFigureOut">
              <a:rPr lang="en-US" smtClean="0"/>
              <a:t>1/21/2015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8258C-9B40-9E4A-9063-74FBF9BF2E4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CEA4B-44A9-6B47-91F3-1A6DA6DCCE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F8258C-9B40-9E4A-9063-74FBF9BF2E43}" type="datetimeFigureOut">
              <a:rPr lang="en-US" smtClean="0"/>
              <a:t>1/21/2015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B9CEA4B-44A9-6B47-91F3-1A6DA6DCCE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smtClean="0"/>
              <a:t>Budgeting 101 </a:t>
            </a:r>
            <a:endParaRPr lang="en-US" sz="4000" dirty="0"/>
          </a:p>
        </p:txBody>
      </p:sp>
      <p:sp>
        <p:nvSpPr>
          <p:cNvPr id="3" name="Subtitle 2"/>
          <p:cNvSpPr>
            <a:spLocks noGrp="1"/>
          </p:cNvSpPr>
          <p:nvPr>
            <p:ph type="subTitle" idx="1"/>
          </p:nvPr>
        </p:nvSpPr>
        <p:spPr/>
        <p:txBody>
          <a:bodyPr>
            <a:normAutofit/>
          </a:bodyPr>
          <a:lstStyle/>
          <a:p>
            <a:pPr algn="ctr"/>
            <a:r>
              <a:rPr lang="en-US" sz="1600" dirty="0" smtClean="0"/>
              <a:t>Brought to you by SFA</a:t>
            </a:r>
            <a:endParaRPr lang="en-US" sz="1600" dirty="0"/>
          </a:p>
        </p:txBody>
      </p:sp>
    </p:spTree>
    <p:extLst>
      <p:ext uri="{BB962C8B-B14F-4D97-AF65-F5344CB8AC3E}">
        <p14:creationId xmlns:p14="http://schemas.microsoft.com/office/powerpoint/2010/main" val="151481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7" y="365760"/>
            <a:ext cx="8505360" cy="548640"/>
          </a:xfrm>
        </p:spPr>
        <p:txBody>
          <a:bodyPr/>
          <a:lstStyle/>
          <a:p>
            <a:pPr algn="ctr"/>
            <a:r>
              <a:rPr lang="en-US" sz="3200" dirty="0"/>
              <a:t>Budgeting: What, how, when, </a:t>
            </a:r>
            <a:r>
              <a:rPr lang="en-US" sz="3200" dirty="0" smtClean="0"/>
              <a:t>and why</a:t>
            </a:r>
            <a:endParaRPr lang="en-US" sz="3200" dirty="0"/>
          </a:p>
        </p:txBody>
      </p:sp>
      <p:sp>
        <p:nvSpPr>
          <p:cNvPr id="3" name="Content Placeholder 2"/>
          <p:cNvSpPr>
            <a:spLocks noGrp="1"/>
          </p:cNvSpPr>
          <p:nvPr>
            <p:ph idx="1"/>
          </p:nvPr>
        </p:nvSpPr>
        <p:spPr/>
        <p:txBody>
          <a:bodyPr>
            <a:normAutofit/>
          </a:bodyPr>
          <a:lstStyle/>
          <a:p>
            <a:pPr marL="285750" indent="-285750">
              <a:buFont typeface="Arial"/>
              <a:buChar char="•"/>
            </a:pPr>
            <a:r>
              <a:rPr lang="en-US" sz="2400" dirty="0" smtClean="0"/>
              <a:t>WHAT: To plan expenditures for everyday life </a:t>
            </a:r>
          </a:p>
          <a:p>
            <a:pPr marL="285750" indent="-285750">
              <a:buFont typeface="Arial"/>
              <a:buChar char="•"/>
            </a:pPr>
            <a:r>
              <a:rPr lang="en-US" sz="2400" dirty="0" smtClean="0"/>
              <a:t>HOW: WE WILL SHOW YOU! </a:t>
            </a:r>
          </a:p>
          <a:p>
            <a:pPr marL="285750" indent="-285750">
              <a:buFont typeface="Arial"/>
              <a:buChar char="•"/>
            </a:pPr>
            <a:r>
              <a:rPr lang="en-US" sz="2400" dirty="0" smtClean="0"/>
              <a:t>WHEN: Everyone should always have a budget whether money is an issue or not; emergencies can happen anytime</a:t>
            </a:r>
          </a:p>
          <a:p>
            <a:pPr marL="285750" indent="-285750">
              <a:buFont typeface="Arial"/>
              <a:buChar char="•"/>
            </a:pPr>
            <a:r>
              <a:rPr lang="en-US" sz="2400" dirty="0" smtClean="0"/>
              <a:t>WHY: Everything requires money and it feels good to know limits and set boundaries </a:t>
            </a:r>
            <a:endParaRPr lang="en-US" sz="2400" dirty="0"/>
          </a:p>
        </p:txBody>
      </p:sp>
    </p:spTree>
    <p:extLst>
      <p:ext uri="{BB962C8B-B14F-4D97-AF65-F5344CB8AC3E}">
        <p14:creationId xmlns:p14="http://schemas.microsoft.com/office/powerpoint/2010/main" val="317929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Keep in mind</a:t>
            </a:r>
            <a:endParaRPr lang="en-US" sz="3600" dirty="0"/>
          </a:p>
        </p:txBody>
      </p:sp>
      <p:sp>
        <p:nvSpPr>
          <p:cNvPr id="3" name="Content Placeholder 2"/>
          <p:cNvSpPr>
            <a:spLocks noGrp="1"/>
          </p:cNvSpPr>
          <p:nvPr>
            <p:ph idx="1"/>
          </p:nvPr>
        </p:nvSpPr>
        <p:spPr/>
        <p:txBody>
          <a:bodyPr>
            <a:normAutofit/>
          </a:bodyPr>
          <a:lstStyle/>
          <a:p>
            <a:pPr>
              <a:buFont typeface="Arial"/>
              <a:buChar char="•"/>
            </a:pPr>
            <a:r>
              <a:rPr lang="en-US" sz="2400" dirty="0" smtClean="0"/>
              <a:t>Income</a:t>
            </a:r>
          </a:p>
          <a:p>
            <a:pPr>
              <a:buFont typeface="Arial"/>
              <a:buChar char="•"/>
            </a:pPr>
            <a:r>
              <a:rPr lang="en-US" sz="2400" dirty="0" smtClean="0"/>
              <a:t>Expenditures</a:t>
            </a:r>
          </a:p>
          <a:p>
            <a:pPr>
              <a:buFont typeface="Arial"/>
              <a:buChar char="•"/>
            </a:pPr>
            <a:r>
              <a:rPr lang="en-US" sz="2400" dirty="0" smtClean="0"/>
              <a:t>Needs vs. Wants</a:t>
            </a:r>
          </a:p>
          <a:p>
            <a:pPr>
              <a:buFont typeface="Arial"/>
              <a:buChar char="•"/>
            </a:pPr>
            <a:r>
              <a:rPr lang="en-US" sz="2400" dirty="0" smtClean="0"/>
              <a:t>Future expenditures</a:t>
            </a:r>
          </a:p>
          <a:p>
            <a:pPr>
              <a:buFont typeface="Arial"/>
              <a:buChar char="•"/>
            </a:pPr>
            <a:r>
              <a:rPr lang="en-US" sz="2400" dirty="0" smtClean="0"/>
              <a:t>Emergencies</a:t>
            </a:r>
          </a:p>
          <a:p>
            <a:pPr>
              <a:buFont typeface="Arial"/>
              <a:buChar char="•"/>
            </a:pPr>
            <a:r>
              <a:rPr lang="en-US" sz="2400" dirty="0" smtClean="0"/>
              <a:t>Short term and Long term</a:t>
            </a:r>
            <a:endParaRPr lang="en-US" sz="2400" dirty="0"/>
          </a:p>
        </p:txBody>
      </p:sp>
    </p:spTree>
    <p:extLst>
      <p:ext uri="{BB962C8B-B14F-4D97-AF65-F5344CB8AC3E}">
        <p14:creationId xmlns:p14="http://schemas.microsoft.com/office/powerpoint/2010/main" val="354874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sz="2400" dirty="0" smtClean="0"/>
              <a:t>Average Debt of graduating College Students: $26,600 </a:t>
            </a:r>
          </a:p>
          <a:p>
            <a:pPr>
              <a:buFont typeface="Arial"/>
              <a:buChar char="•"/>
            </a:pPr>
            <a:r>
              <a:rPr lang="en-US" sz="2400" dirty="0" smtClean="0"/>
              <a:t>Average Credit Card Debt: $15,185</a:t>
            </a:r>
          </a:p>
          <a:p>
            <a:pPr>
              <a:buFont typeface="Arial"/>
              <a:buChar char="•"/>
            </a:pPr>
            <a:r>
              <a:rPr lang="en-US" sz="2400" dirty="0" smtClean="0"/>
              <a:t>Average Mortgage Debt: $147,133</a:t>
            </a:r>
          </a:p>
          <a:p>
            <a:pPr>
              <a:buFont typeface="Arial"/>
              <a:buChar char="•"/>
            </a:pPr>
            <a:r>
              <a:rPr lang="en-US" sz="2400" dirty="0" smtClean="0"/>
              <a:t>Young adults are most likely to go bankrupt than any other age groups</a:t>
            </a:r>
          </a:p>
          <a:p>
            <a:pPr>
              <a:buFont typeface="Arial"/>
              <a:buChar char="•"/>
            </a:pPr>
            <a:r>
              <a:rPr lang="en-US" sz="2400" dirty="0" smtClean="0"/>
              <a:t>Average yearly income per </a:t>
            </a:r>
            <a:r>
              <a:rPr lang="en-US" sz="2400" dirty="0"/>
              <a:t>house hold: $50,054</a:t>
            </a:r>
          </a:p>
        </p:txBody>
      </p:sp>
    </p:spTree>
    <p:extLst>
      <p:ext uri="{BB962C8B-B14F-4D97-AF65-F5344CB8AC3E}">
        <p14:creationId xmlns:p14="http://schemas.microsoft.com/office/powerpoint/2010/main" val="424385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2014273"/>
              </p:ext>
            </p:extLst>
          </p:nvPr>
        </p:nvGraphicFramePr>
        <p:xfrm>
          <a:off x="797377" y="318919"/>
          <a:ext cx="7368975" cy="4186608"/>
        </p:xfrm>
        <a:graphic>
          <a:graphicData uri="http://schemas.openxmlformats.org/drawingml/2006/table">
            <a:tbl>
              <a:tblPr firstRow="1" bandRow="1">
                <a:tableStyleId>{5C22544A-7EE6-4342-B048-85BDC9FD1C3A}</a:tableStyleId>
              </a:tblPr>
              <a:tblGrid>
                <a:gridCol w="2870092"/>
                <a:gridCol w="2042558"/>
                <a:gridCol w="2456325"/>
              </a:tblGrid>
              <a:tr h="484408">
                <a:tc>
                  <a:txBody>
                    <a:bodyPr/>
                    <a:lstStyle/>
                    <a:p>
                      <a:endParaRPr lang="en-US" dirty="0"/>
                    </a:p>
                  </a:txBody>
                  <a:tcPr/>
                </a:tc>
                <a:tc>
                  <a:txBody>
                    <a:bodyPr/>
                    <a:lstStyle/>
                    <a:p>
                      <a:r>
                        <a:rPr lang="en-US" dirty="0" smtClean="0"/>
                        <a:t>Monthly</a:t>
                      </a:r>
                      <a:r>
                        <a:rPr lang="en-US" baseline="0" dirty="0" smtClean="0"/>
                        <a:t> Ideal (Estimated)</a:t>
                      </a:r>
                      <a:endParaRPr lang="en-US" dirty="0"/>
                    </a:p>
                  </a:txBody>
                  <a:tcPr/>
                </a:tc>
                <a:tc>
                  <a:txBody>
                    <a:bodyPr/>
                    <a:lstStyle/>
                    <a:p>
                      <a:r>
                        <a:rPr lang="en-US" dirty="0" smtClean="0"/>
                        <a:t>Monthly</a:t>
                      </a:r>
                      <a:r>
                        <a:rPr lang="en-US" baseline="0" dirty="0" smtClean="0"/>
                        <a:t> Actual</a:t>
                      </a:r>
                      <a:endParaRPr lang="en-US" dirty="0"/>
                    </a:p>
                  </a:txBody>
                  <a:tcPr/>
                </a:tc>
              </a:tr>
              <a:tr h="484408">
                <a:tc>
                  <a:txBody>
                    <a:bodyPr/>
                    <a:lstStyle/>
                    <a:p>
                      <a:endParaRPr lang="en-US" dirty="0"/>
                    </a:p>
                  </a:txBody>
                  <a:tcPr/>
                </a:tc>
                <a:tc>
                  <a:txBody>
                    <a:bodyPr/>
                    <a:lstStyle/>
                    <a:p>
                      <a:endParaRPr lang="en-US" dirty="0"/>
                    </a:p>
                  </a:txBody>
                  <a:tcPr/>
                </a:tc>
                <a:tc>
                  <a:txBody>
                    <a:bodyPr/>
                    <a:lstStyle/>
                    <a:p>
                      <a:endParaRPr lang="en-US" dirty="0"/>
                    </a:p>
                  </a:txBody>
                  <a:tcPr/>
                </a:tc>
              </a:tr>
              <a:tr h="484408">
                <a:tc>
                  <a:txBody>
                    <a:bodyPr/>
                    <a:lstStyle/>
                    <a:p>
                      <a:r>
                        <a:rPr lang="en-US" dirty="0" smtClean="0"/>
                        <a:t>Rent</a:t>
                      </a:r>
                      <a:endParaRPr lang="en-US" dirty="0"/>
                    </a:p>
                  </a:txBody>
                  <a:tcPr/>
                </a:tc>
                <a:tc>
                  <a:txBody>
                    <a:bodyPr/>
                    <a:lstStyle/>
                    <a:p>
                      <a:r>
                        <a:rPr lang="en-US" dirty="0" smtClean="0"/>
                        <a:t>$170.00</a:t>
                      </a:r>
                      <a:endParaRPr lang="en-US" dirty="0"/>
                    </a:p>
                  </a:txBody>
                  <a:tcPr/>
                </a:tc>
                <a:tc>
                  <a:txBody>
                    <a:bodyPr/>
                    <a:lstStyle/>
                    <a:p>
                      <a:r>
                        <a:rPr lang="en-US" dirty="0" smtClean="0"/>
                        <a:t>$170.00</a:t>
                      </a:r>
                      <a:endParaRPr lang="en-US" dirty="0"/>
                    </a:p>
                  </a:txBody>
                  <a:tcPr/>
                </a:tc>
              </a:tr>
              <a:tr h="484408">
                <a:tc>
                  <a:txBody>
                    <a:bodyPr/>
                    <a:lstStyle/>
                    <a:p>
                      <a:r>
                        <a:rPr lang="en-US" dirty="0" smtClean="0"/>
                        <a:t>Utilities (cable, gas)</a:t>
                      </a:r>
                      <a:endParaRPr lang="en-US" dirty="0"/>
                    </a:p>
                  </a:txBody>
                  <a:tcPr/>
                </a:tc>
                <a:tc>
                  <a:txBody>
                    <a:bodyPr/>
                    <a:lstStyle/>
                    <a:p>
                      <a:r>
                        <a:rPr lang="en-US" dirty="0" smtClean="0"/>
                        <a:t>$90.00</a:t>
                      </a:r>
                      <a:endParaRPr lang="en-US" dirty="0"/>
                    </a:p>
                  </a:txBody>
                  <a:tcPr/>
                </a:tc>
                <a:tc>
                  <a:txBody>
                    <a:bodyPr/>
                    <a:lstStyle/>
                    <a:p>
                      <a:r>
                        <a:rPr lang="en-US" dirty="0" smtClean="0"/>
                        <a:t>$92.40</a:t>
                      </a:r>
                      <a:endParaRPr lang="en-US" dirty="0"/>
                    </a:p>
                  </a:txBody>
                  <a:tcPr/>
                </a:tc>
              </a:tr>
              <a:tr h="484408">
                <a:tc>
                  <a:txBody>
                    <a:bodyPr/>
                    <a:lstStyle/>
                    <a:p>
                      <a:r>
                        <a:rPr lang="en-US" dirty="0" smtClean="0"/>
                        <a:t>Car</a:t>
                      </a:r>
                      <a:r>
                        <a:rPr lang="en-US" baseline="0" dirty="0" smtClean="0"/>
                        <a:t> Gas</a:t>
                      </a:r>
                      <a:endParaRPr lang="en-US" dirty="0"/>
                    </a:p>
                  </a:txBody>
                  <a:tcPr/>
                </a:tc>
                <a:tc>
                  <a:txBody>
                    <a:bodyPr/>
                    <a:lstStyle/>
                    <a:p>
                      <a:r>
                        <a:rPr lang="en-US" dirty="0" smtClean="0"/>
                        <a:t>$35.00</a:t>
                      </a:r>
                      <a:endParaRPr lang="en-US" dirty="0"/>
                    </a:p>
                  </a:txBody>
                  <a:tcPr/>
                </a:tc>
                <a:tc>
                  <a:txBody>
                    <a:bodyPr/>
                    <a:lstStyle/>
                    <a:p>
                      <a:r>
                        <a:rPr lang="en-US" dirty="0" smtClean="0"/>
                        <a:t>$68.00</a:t>
                      </a:r>
                      <a:endParaRPr lang="en-US" dirty="0"/>
                    </a:p>
                  </a:txBody>
                  <a:tcPr/>
                </a:tc>
              </a:tr>
              <a:tr h="484408">
                <a:tc>
                  <a:txBody>
                    <a:bodyPr/>
                    <a:lstStyle/>
                    <a:p>
                      <a:r>
                        <a:rPr lang="en-US" dirty="0" smtClean="0"/>
                        <a:t>Food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$100.00</a:t>
                      </a:r>
                    </a:p>
                    <a:p>
                      <a:endParaRPr lang="en-US" dirty="0"/>
                    </a:p>
                  </a:txBody>
                  <a:tcPr/>
                </a:tc>
                <a:tc>
                  <a:txBody>
                    <a:bodyPr/>
                    <a:lstStyle/>
                    <a:p>
                      <a:r>
                        <a:rPr lang="en-US" dirty="0" smtClean="0"/>
                        <a:t>$143.00</a:t>
                      </a:r>
                      <a:endParaRPr lang="en-US" dirty="0"/>
                    </a:p>
                  </a:txBody>
                  <a:tcPr/>
                </a:tc>
              </a:tr>
              <a:tr h="484408">
                <a:tc>
                  <a:txBody>
                    <a:bodyPr/>
                    <a:lstStyle/>
                    <a:p>
                      <a:r>
                        <a:rPr lang="en-US" dirty="0" smtClean="0"/>
                        <a:t>Clothing,</a:t>
                      </a:r>
                      <a:r>
                        <a:rPr lang="en-US" baseline="0" dirty="0" smtClean="0"/>
                        <a:t> Toiletries</a:t>
                      </a:r>
                      <a:endParaRPr lang="en-US" dirty="0"/>
                    </a:p>
                  </a:txBody>
                  <a:tcPr/>
                </a:tc>
                <a:tc>
                  <a:txBody>
                    <a:bodyPr/>
                    <a:lstStyle/>
                    <a:p>
                      <a:r>
                        <a:rPr lang="en-US" dirty="0" smtClean="0"/>
                        <a:t>$30.00</a:t>
                      </a:r>
                      <a:endParaRPr lang="en-US" dirty="0"/>
                    </a:p>
                  </a:txBody>
                  <a:tcPr/>
                </a:tc>
                <a:tc>
                  <a:txBody>
                    <a:bodyPr/>
                    <a:lstStyle/>
                    <a:p>
                      <a:r>
                        <a:rPr lang="en-US" dirty="0" smtClean="0"/>
                        <a:t>$50.00</a:t>
                      </a:r>
                      <a:endParaRPr lang="en-US" dirty="0"/>
                    </a:p>
                  </a:txBody>
                  <a:tcPr/>
                </a:tc>
              </a:tr>
              <a:tr h="484408">
                <a:tc>
                  <a:txBody>
                    <a:bodyPr/>
                    <a:lstStyle/>
                    <a:p>
                      <a:r>
                        <a:rPr lang="en-US" dirty="0" smtClean="0"/>
                        <a:t>Other expenditures</a:t>
                      </a:r>
                      <a:endParaRPr lang="en-US" dirty="0"/>
                    </a:p>
                  </a:txBody>
                  <a:tcPr/>
                </a:tc>
                <a:tc>
                  <a:txBody>
                    <a:bodyPr/>
                    <a:lstStyle/>
                    <a:p>
                      <a:r>
                        <a:rPr lang="en-US" dirty="0" smtClean="0"/>
                        <a:t>$5.00</a:t>
                      </a:r>
                      <a:endParaRPr lang="en-US" dirty="0"/>
                    </a:p>
                  </a:txBody>
                  <a:tcPr/>
                </a:tc>
                <a:tc>
                  <a:txBody>
                    <a:bodyPr/>
                    <a:lstStyle/>
                    <a:p>
                      <a:r>
                        <a:rPr lang="en-US" dirty="0" smtClean="0"/>
                        <a:t>$10.00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4246562"/>
              </p:ext>
            </p:extLst>
          </p:nvPr>
        </p:nvGraphicFramePr>
        <p:xfrm>
          <a:off x="5212486" y="5399192"/>
          <a:ext cx="2923717" cy="741680"/>
        </p:xfrm>
        <a:graphic>
          <a:graphicData uri="http://schemas.openxmlformats.org/drawingml/2006/table">
            <a:tbl>
              <a:tblPr firstRow="1" bandRow="1">
                <a:tableStyleId>{5C22544A-7EE6-4342-B048-85BDC9FD1C3A}</a:tableStyleId>
              </a:tblPr>
              <a:tblGrid>
                <a:gridCol w="1592884"/>
                <a:gridCol w="1330833"/>
              </a:tblGrid>
              <a:tr h="370840">
                <a:tc>
                  <a:txBody>
                    <a:bodyPr/>
                    <a:lstStyle/>
                    <a:p>
                      <a:r>
                        <a:rPr lang="en-US" dirty="0" smtClean="0"/>
                        <a:t>Ideal</a:t>
                      </a:r>
                      <a:r>
                        <a:rPr lang="en-US" baseline="0" dirty="0" smtClean="0"/>
                        <a:t> Total</a:t>
                      </a:r>
                      <a:endParaRPr lang="en-US" dirty="0"/>
                    </a:p>
                  </a:txBody>
                  <a:tcPr/>
                </a:tc>
                <a:tc>
                  <a:txBody>
                    <a:bodyPr/>
                    <a:lstStyle/>
                    <a:p>
                      <a:r>
                        <a:rPr lang="en-US" dirty="0" smtClean="0"/>
                        <a:t>Actual Total</a:t>
                      </a:r>
                      <a:endParaRPr lang="en-US" dirty="0"/>
                    </a:p>
                  </a:txBody>
                  <a:tcPr/>
                </a:tc>
              </a:tr>
              <a:tr h="370840">
                <a:tc>
                  <a:txBody>
                    <a:bodyPr/>
                    <a:lstStyle/>
                    <a:p>
                      <a:r>
                        <a:rPr lang="en-US" dirty="0" smtClean="0"/>
                        <a:t>$430.00</a:t>
                      </a:r>
                      <a:endParaRPr lang="en-US" dirty="0"/>
                    </a:p>
                  </a:txBody>
                  <a:tcPr/>
                </a:tc>
                <a:tc>
                  <a:txBody>
                    <a:bodyPr/>
                    <a:lstStyle/>
                    <a:p>
                      <a:r>
                        <a:rPr lang="en-US" dirty="0" smtClean="0"/>
                        <a:t>$533.40</a:t>
                      </a:r>
                      <a:endParaRPr lang="en-US" dirty="0"/>
                    </a:p>
                  </a:txBody>
                  <a:tcPr/>
                </a:tc>
              </a:tr>
            </a:tbl>
          </a:graphicData>
        </a:graphic>
      </p:graphicFrame>
    </p:spTree>
    <p:extLst>
      <p:ext uri="{BB962C8B-B14F-4D97-AF65-F5344CB8AC3E}">
        <p14:creationId xmlns:p14="http://schemas.microsoft.com/office/powerpoint/2010/main" val="194040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pPr lvl="1">
              <a:buFont typeface="Arial"/>
              <a:buChar char="•"/>
            </a:pPr>
            <a:r>
              <a:rPr lang="en-US" sz="2400" b="1" dirty="0" smtClean="0"/>
              <a:t>Don’t have enough money to pay for next month’s rent/utilities/ or school tuition?</a:t>
            </a:r>
          </a:p>
          <a:p>
            <a:pPr lvl="2">
              <a:buFont typeface="Arial"/>
              <a:buChar char="•"/>
            </a:pPr>
            <a:r>
              <a:rPr lang="en-US" sz="2400" dirty="0"/>
              <a:t>Don’t forget about late fees</a:t>
            </a:r>
          </a:p>
          <a:p>
            <a:pPr marL="237744" lvl="2" indent="0">
              <a:buNone/>
            </a:pPr>
            <a:endParaRPr lang="en-US" sz="2400" b="1" dirty="0" smtClean="0"/>
          </a:p>
          <a:p>
            <a:pPr lvl="1">
              <a:buFont typeface="Arial"/>
              <a:buChar char="•"/>
            </a:pPr>
            <a:r>
              <a:rPr lang="en-US" sz="2400" b="1" dirty="0"/>
              <a:t>No </a:t>
            </a:r>
            <a:r>
              <a:rPr lang="en-US" sz="2400" b="1" dirty="0" smtClean="0"/>
              <a:t>money for emergencies</a:t>
            </a:r>
          </a:p>
          <a:p>
            <a:pPr marL="0" lvl="1" indent="0">
              <a:buNone/>
            </a:pPr>
            <a:endParaRPr lang="en-US" sz="2400" b="1" dirty="0" smtClean="0"/>
          </a:p>
          <a:p>
            <a:pPr lvl="1">
              <a:buFont typeface="Arial"/>
              <a:buChar char="•"/>
            </a:pPr>
            <a:r>
              <a:rPr lang="en-US" sz="2400" b="1" dirty="0"/>
              <a:t>Don’t forget about bankruptcy or low credit score</a:t>
            </a:r>
          </a:p>
          <a:p>
            <a:pPr lvl="1">
              <a:buFont typeface="Arial"/>
              <a:buChar char="•"/>
            </a:pPr>
            <a:endParaRPr lang="en-US" sz="2400" b="1" dirty="0"/>
          </a:p>
          <a:p>
            <a:pPr lvl="1">
              <a:buFont typeface="Arial"/>
              <a:buChar char="•"/>
            </a:pPr>
            <a:endParaRPr lang="en-US" sz="2400" b="1" dirty="0" smtClean="0"/>
          </a:p>
          <a:p>
            <a:pPr lvl="3">
              <a:buFont typeface="Arial"/>
              <a:buChar char="•"/>
            </a:pPr>
            <a:endParaRPr lang="en-US" sz="2400" b="1" dirty="0"/>
          </a:p>
          <a:p>
            <a:pPr marL="228600" lvl="2" indent="0">
              <a:buNone/>
            </a:pPr>
            <a:endParaRPr lang="en-US" sz="2400" b="1" dirty="0" smtClean="0"/>
          </a:p>
        </p:txBody>
      </p:sp>
    </p:spTree>
    <p:extLst>
      <p:ext uri="{BB962C8B-B14F-4D97-AF65-F5344CB8AC3E}">
        <p14:creationId xmlns:p14="http://schemas.microsoft.com/office/powerpoint/2010/main" val="319208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a:xfrm>
            <a:off x="571934" y="914400"/>
            <a:ext cx="7918660" cy="4378388"/>
          </a:xfrm>
        </p:spPr>
        <p:txBody>
          <a:bodyPr>
            <a:normAutofit/>
          </a:bodyPr>
          <a:lstStyle/>
          <a:p>
            <a:pPr>
              <a:buFont typeface="Arial"/>
              <a:buChar char="•"/>
            </a:pPr>
            <a:r>
              <a:rPr lang="en-US" sz="2300" dirty="0" smtClean="0"/>
              <a:t>Online Banking</a:t>
            </a:r>
          </a:p>
          <a:p>
            <a:pPr>
              <a:buFont typeface="Arial"/>
              <a:buChar char="•"/>
            </a:pPr>
            <a:r>
              <a:rPr lang="en-US" sz="2300" dirty="0" smtClean="0"/>
              <a:t>Keep your Budget somewhere close</a:t>
            </a:r>
          </a:p>
          <a:p>
            <a:pPr>
              <a:buFont typeface="Arial"/>
              <a:buChar char="•"/>
            </a:pPr>
            <a:r>
              <a:rPr lang="en-US" sz="2300" dirty="0" smtClean="0"/>
              <a:t>Wait a week before making “want” purchases that are over $15.00</a:t>
            </a:r>
          </a:p>
          <a:p>
            <a:pPr>
              <a:buFont typeface="Arial"/>
              <a:buChar char="•"/>
            </a:pPr>
            <a:r>
              <a:rPr lang="en-US" sz="2300" dirty="0" smtClean="0"/>
              <a:t>Make an allowance for yourself</a:t>
            </a:r>
          </a:p>
          <a:p>
            <a:pPr>
              <a:buFont typeface="Arial"/>
              <a:buChar char="•"/>
            </a:pPr>
            <a:endParaRPr lang="en-US" dirty="0" smtClean="0"/>
          </a:p>
        </p:txBody>
      </p:sp>
    </p:spTree>
    <p:extLst>
      <p:ext uri="{BB962C8B-B14F-4D97-AF65-F5344CB8AC3E}">
        <p14:creationId xmlns:p14="http://schemas.microsoft.com/office/powerpoint/2010/main" val="339425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the future</a:t>
            </a:r>
            <a:endParaRPr lang="en-US" dirty="0"/>
          </a:p>
        </p:txBody>
      </p:sp>
      <p:sp>
        <p:nvSpPr>
          <p:cNvPr id="3" name="Content Placeholder 2"/>
          <p:cNvSpPr>
            <a:spLocks noGrp="1"/>
          </p:cNvSpPr>
          <p:nvPr>
            <p:ph idx="1"/>
          </p:nvPr>
        </p:nvSpPr>
        <p:spPr>
          <a:xfrm>
            <a:off x="280559" y="1100628"/>
            <a:ext cx="8328164" cy="3579849"/>
          </a:xfrm>
        </p:spPr>
        <p:txBody>
          <a:bodyPr/>
          <a:lstStyle/>
          <a:p>
            <a:r>
              <a:rPr lang="en-US" sz="2400" dirty="0" smtClean="0"/>
              <a:t>Things to keep in mind </a:t>
            </a:r>
          </a:p>
          <a:p>
            <a:pPr marL="573786" lvl="3" indent="-285750">
              <a:buFont typeface="Arial"/>
              <a:buChar char="•"/>
            </a:pPr>
            <a:r>
              <a:rPr lang="en-US" sz="2000" dirty="0" smtClean="0"/>
              <a:t>Unexpected Hospital/car/house/technology bills or loss of income</a:t>
            </a:r>
          </a:p>
          <a:p>
            <a:pPr marL="573786" lvl="3" indent="-285750">
              <a:buFont typeface="Arial"/>
              <a:buChar char="•"/>
            </a:pPr>
            <a:r>
              <a:rPr lang="en-US" sz="2000" dirty="0" smtClean="0"/>
              <a:t>Future marriage plans</a:t>
            </a:r>
          </a:p>
          <a:p>
            <a:pPr marL="573786" lvl="3" indent="-285750">
              <a:buFont typeface="Arial"/>
              <a:buChar char="•"/>
            </a:pPr>
            <a:r>
              <a:rPr lang="en-US" sz="2000" dirty="0" smtClean="0"/>
              <a:t>Paying off student loans</a:t>
            </a:r>
          </a:p>
          <a:p>
            <a:pPr marL="573786" lvl="3" indent="-285750">
              <a:buFont typeface="Arial"/>
              <a:buChar char="•"/>
            </a:pPr>
            <a:endParaRPr lang="en-US" dirty="0" smtClean="0"/>
          </a:p>
          <a:p>
            <a:pPr marL="573786" lvl="3" indent="-285750">
              <a:buFont typeface="Arial"/>
              <a:buChar char="•"/>
            </a:pPr>
            <a:endParaRPr lang="en-US" dirty="0"/>
          </a:p>
        </p:txBody>
      </p:sp>
    </p:spTree>
    <p:extLst>
      <p:ext uri="{BB962C8B-B14F-4D97-AF65-F5344CB8AC3E}">
        <p14:creationId xmlns:p14="http://schemas.microsoft.com/office/powerpoint/2010/main" val="23298619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11615</TotalTime>
  <Words>1258</Words>
  <Application>Microsoft Office PowerPoint</Application>
  <PresentationFormat>On-screen Show (4:3)</PresentationFormat>
  <Paragraphs>103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Book</vt:lpstr>
      <vt:lpstr>Franklin Gothic Medium</vt:lpstr>
      <vt:lpstr>Tunga</vt:lpstr>
      <vt:lpstr>Wingdings</vt:lpstr>
      <vt:lpstr>Angles</vt:lpstr>
      <vt:lpstr>Budgeting 101 </vt:lpstr>
      <vt:lpstr>Budgeting: What, how, when, and why</vt:lpstr>
      <vt:lpstr>Keep in mind</vt:lpstr>
      <vt:lpstr>Statistics</vt:lpstr>
      <vt:lpstr>PowerPoint Presentation</vt:lpstr>
      <vt:lpstr>Consequences</vt:lpstr>
      <vt:lpstr>TIPS</vt:lpstr>
      <vt:lpstr>Think about the future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 101</dc:title>
  <dc:creator>Erica Byerley</dc:creator>
  <cp:lastModifiedBy>Lewis, Sara M.</cp:lastModifiedBy>
  <cp:revision>31</cp:revision>
  <dcterms:created xsi:type="dcterms:W3CDTF">2013-10-13T18:26:22Z</dcterms:created>
  <dcterms:modified xsi:type="dcterms:W3CDTF">2015-01-21T20:29:24Z</dcterms:modified>
</cp:coreProperties>
</file>